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8" r:id="rId3"/>
    <p:sldId id="259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5143500" type="screen16x9"/>
  <p:notesSz cx="6858000" cy="9144000"/>
  <p:embeddedFontLst>
    <p:embeddedFont>
      <p:font typeface="Droid Serif" panose="020B0604020202020204" charset="0"/>
      <p:regular r:id="rId34"/>
      <p:bold r:id="rId35"/>
      <p:italic r:id="rId36"/>
      <p:boldItalic r:id="rId37"/>
    </p:embeddedFont>
    <p:embeddedFont>
      <p:font typeface="Pontano Sans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69327C9-1100-4CD6-889D-35E5B9C6905C}">
  <a:tblStyle styleId="{969327C9-1100-4CD6-889D-35E5B9C6905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8" y="1542"/>
      </p:cViewPr>
      <p:guideLst/>
    </p:cSldViewPr>
  </p:slideViewPr>
  <p:notesTextViewPr>
    <p:cViewPr>
      <p:scale>
        <a:sx n="1" d="1"/>
        <a:sy n="1" d="1"/>
      </p:scale>
      <p:origin x="0" y="-7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Perlin</a:t>
            </a:r>
            <a:r>
              <a:rPr lang="en-US" dirty="0"/>
              <a:t> to determine if we should place a building or leave it vacant (green 7)</a:t>
            </a:r>
          </a:p>
          <a:p>
            <a:r>
              <a:rPr lang="en-US" dirty="0"/>
              <a:t>When generating a building, take into consideration the building sections of the district</a:t>
            </a:r>
          </a:p>
          <a:p>
            <a:r>
              <a:rPr lang="en-US" dirty="0"/>
              <a:t>Also take into consideration the min and max height of the district</a:t>
            </a:r>
          </a:p>
        </p:txBody>
      </p:sp>
    </p:spTree>
    <p:extLst>
      <p:ext uri="{BB962C8B-B14F-4D97-AF65-F5344CB8AC3E}">
        <p14:creationId xmlns:p14="http://schemas.microsoft.com/office/powerpoint/2010/main" val="2600117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evaluated</a:t>
            </a:r>
            <a:r>
              <a:rPr lang="sv-SE" dirty="0"/>
              <a:t> the </a:t>
            </a:r>
            <a:r>
              <a:rPr lang="sv-SE" dirty="0" err="1"/>
              <a:t>viability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implementation </a:t>
            </a:r>
            <a:r>
              <a:rPr lang="sv-SE" dirty="0" err="1"/>
              <a:t>through</a:t>
            </a:r>
            <a:r>
              <a:rPr lang="sv-SE" dirty="0"/>
              <a:t> a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sv-SE" dirty="0"/>
              <a:t>The reasoning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show </a:t>
            </a:r>
            <a:r>
              <a:rPr lang="sv-SE" dirty="0" err="1"/>
              <a:t>participants</a:t>
            </a:r>
            <a:r>
              <a:rPr lang="sv-SE" dirty="0"/>
              <a:t> images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generated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and </a:t>
            </a:r>
            <a:r>
              <a:rPr lang="sv-SE" dirty="0" err="1"/>
              <a:t>let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the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viable</a:t>
            </a:r>
            <a:r>
              <a:rPr lang="sv-SE" dirty="0"/>
              <a:t> to be </a:t>
            </a:r>
            <a:r>
              <a:rPr lang="sv-SE" dirty="0" err="1"/>
              <a:t>used</a:t>
            </a:r>
            <a:r>
              <a:rPr lang="sv-SE" dirty="0"/>
              <a:t> in games.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686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</a:t>
            </a:r>
            <a:r>
              <a:rPr lang="sv-SE" dirty="0" err="1"/>
              <a:t>questionnaire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in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will</a:t>
            </a:r>
            <a:r>
              <a:rPr lang="sv-SE" dirty="0"/>
              <a:t> show the </a:t>
            </a:r>
            <a:r>
              <a:rPr lang="sv-SE" dirty="0" err="1"/>
              <a:t>results</a:t>
            </a:r>
            <a:r>
              <a:rPr lang="sv-SE" dirty="0"/>
              <a:t> a </a:t>
            </a:r>
            <a:r>
              <a:rPr lang="sv-SE" dirty="0" err="1"/>
              <a:t>little</a:t>
            </a:r>
            <a:r>
              <a:rPr lang="sv-SE" dirty="0"/>
              <a:t> later on.</a:t>
            </a:r>
          </a:p>
          <a:p>
            <a:r>
              <a:rPr lang="sv-SE" dirty="0"/>
              <a:t>The </a:t>
            </a:r>
            <a:r>
              <a:rPr lang="sv-SE" dirty="0" err="1"/>
              <a:t>idea</a:t>
            </a:r>
            <a:r>
              <a:rPr lang="sv-SE" dirty="0"/>
              <a:t> </a:t>
            </a:r>
            <a:r>
              <a:rPr lang="sv-SE" dirty="0" err="1"/>
              <a:t>behind</a:t>
            </a:r>
            <a:r>
              <a:rPr lang="sv-SE" dirty="0"/>
              <a:t> the </a:t>
            </a:r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familiarity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games </a:t>
            </a:r>
            <a:r>
              <a:rPr lang="sv-SE" dirty="0" err="1"/>
              <a:t>would</a:t>
            </a:r>
            <a:r>
              <a:rPr lang="sv-SE" dirty="0"/>
              <a:t> bias the </a:t>
            </a:r>
            <a:r>
              <a:rPr lang="sv-SE" dirty="0" err="1"/>
              <a:t>answers</a:t>
            </a:r>
            <a:r>
              <a:rPr lang="sv-SE" dirty="0"/>
              <a:t> to the </a:t>
            </a:r>
            <a:r>
              <a:rPr lang="sv-SE" dirty="0" err="1"/>
              <a:t>questions</a:t>
            </a:r>
            <a:r>
              <a:rPr lang="sv-SE" dirty="0"/>
              <a:t>.</a:t>
            </a:r>
          </a:p>
          <a:p>
            <a:r>
              <a:rPr lang="sv-SE" dirty="0" err="1"/>
              <a:t>Unfortunately</a:t>
            </a:r>
            <a:r>
              <a:rPr lang="sv-SE" dirty="0"/>
              <a:t>, a </a:t>
            </a:r>
            <a:r>
              <a:rPr lang="sv-SE" dirty="0" err="1"/>
              <a:t>majority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participants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from the same </a:t>
            </a:r>
            <a:r>
              <a:rPr lang="sv-SE" dirty="0" err="1"/>
              <a:t>group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 shows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selection</a:t>
            </a:r>
            <a:r>
              <a:rPr lang="sv-SE" dirty="0"/>
              <a:t> bias.</a:t>
            </a:r>
          </a:p>
          <a:p>
            <a:r>
              <a:rPr lang="sv-SE" dirty="0"/>
              <a:t>From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questions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wanted</a:t>
            </a:r>
            <a:r>
              <a:rPr lang="sv-SE" dirty="0"/>
              <a:t> to </a:t>
            </a:r>
            <a:r>
              <a:rPr lang="sv-SE" dirty="0" err="1"/>
              <a:t>determine</a:t>
            </a:r>
            <a:r>
              <a:rPr lang="sv-SE" dirty="0"/>
              <a:t> the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pipeline </a:t>
            </a:r>
            <a:r>
              <a:rPr lang="sv-SE" dirty="0" err="1"/>
              <a:t>had</a:t>
            </a:r>
            <a:r>
              <a:rPr lang="sv-SE" dirty="0"/>
              <a:t> on the </a:t>
            </a:r>
            <a:r>
              <a:rPr lang="sv-SE" dirty="0" err="1"/>
              <a:t>result</a:t>
            </a:r>
            <a:r>
              <a:rPr lang="sv-SE" dirty="0"/>
              <a:t>.</a:t>
            </a:r>
          </a:p>
          <a:p>
            <a:r>
              <a:rPr lang="sv-SE" dirty="0"/>
              <a:t>The </a:t>
            </a:r>
            <a:r>
              <a:rPr lang="sv-SE" dirty="0" err="1"/>
              <a:t>most</a:t>
            </a:r>
            <a:r>
              <a:rPr lang="sv-SE" dirty="0"/>
              <a:t> notable </a:t>
            </a:r>
            <a:r>
              <a:rPr lang="sv-SE" dirty="0" err="1"/>
              <a:t>question</a:t>
            </a:r>
            <a:r>
              <a:rPr lang="sv-SE" dirty="0"/>
              <a:t> is </a:t>
            </a:r>
            <a:r>
              <a:rPr lang="sv-SE" dirty="0" err="1"/>
              <a:t>number</a:t>
            </a:r>
            <a:r>
              <a:rPr lang="sv-SE" dirty="0"/>
              <a:t> 5,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correlates</a:t>
            </a:r>
            <a:r>
              <a:rPr lang="sv-SE" dirty="0"/>
              <a:t> to </a:t>
            </a:r>
            <a:r>
              <a:rPr lang="sv-SE" dirty="0" err="1"/>
              <a:t>our</a:t>
            </a:r>
            <a:r>
              <a:rPr lang="sv-SE" dirty="0"/>
              <a:t> research </a:t>
            </a:r>
            <a:r>
              <a:rPr lang="sv-SE" dirty="0" err="1"/>
              <a:t>question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0992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Top-</a:t>
            </a:r>
            <a:r>
              <a:rPr lang="sv-SE" dirty="0" err="1"/>
              <a:t>left</a:t>
            </a:r>
            <a:r>
              <a:rPr lang="sv-SE" dirty="0"/>
              <a:t>: Bad parameters</a:t>
            </a:r>
          </a:p>
          <a:p>
            <a:r>
              <a:rPr lang="sv-SE" dirty="0" err="1"/>
              <a:t>Bottom</a:t>
            </a:r>
            <a:r>
              <a:rPr lang="sv-SE" dirty="0"/>
              <a:t>-right: Full </a:t>
            </a:r>
            <a:r>
              <a:rPr lang="sv-SE" dirty="0" err="1"/>
              <a:t>random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</p:txBody>
      </p:sp>
    </p:spTree>
    <p:extLst>
      <p:ext uri="{BB962C8B-B14F-4D97-AF65-F5344CB8AC3E}">
        <p14:creationId xmlns:p14="http://schemas.microsoft.com/office/powerpoint/2010/main" val="440208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cities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good</a:t>
            </a:r>
            <a:r>
              <a:rPr lang="sv-SE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3670182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districts</a:t>
            </a:r>
            <a:r>
              <a:rPr lang="sv-SE" dirty="0"/>
              <a:t> (</a:t>
            </a:r>
            <a:r>
              <a:rPr lang="sv-SE" dirty="0" err="1"/>
              <a:t>using</a:t>
            </a:r>
            <a:r>
              <a:rPr lang="sv-SE" dirty="0"/>
              <a:t> rand)</a:t>
            </a:r>
          </a:p>
          <a:p>
            <a:r>
              <a:rPr lang="sv-SE" dirty="0"/>
              <a:t>Note: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not </a:t>
            </a:r>
            <a:r>
              <a:rPr lang="sv-SE" dirty="0" err="1"/>
              <a:t>shown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order </a:t>
            </a:r>
            <a:r>
              <a:rPr lang="sv-SE" dirty="0" err="1"/>
              <a:t>during</a:t>
            </a:r>
            <a:r>
              <a:rPr lang="sv-SE" dirty="0"/>
              <a:t> the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.</a:t>
            </a:r>
          </a:p>
          <a:p>
            <a:r>
              <a:rPr lang="sv-SE" dirty="0"/>
              <a:t>The images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printed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on </a:t>
            </a:r>
            <a:r>
              <a:rPr lang="sv-SE" dirty="0" err="1"/>
              <a:t>seperate</a:t>
            </a:r>
            <a:r>
              <a:rPr lang="sv-SE" dirty="0"/>
              <a:t> A4-papers and </a:t>
            </a:r>
            <a:r>
              <a:rPr lang="sv-SE" dirty="0" err="1"/>
              <a:t>labeled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/>
              <a:t>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945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v-SE" dirty="0"/>
              <a:t>Present </a:t>
            </a:r>
            <a:r>
              <a:rPr lang="sv-SE" dirty="0" err="1"/>
              <a:t>ourselves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introduction: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Motivation of </a:t>
            </a:r>
            <a:r>
              <a:rPr lang="sv-SE" baseline="0" dirty="0" err="1"/>
              <a:t>work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Motivation </a:t>
            </a:r>
            <a:r>
              <a:rPr lang="sv-SE" baseline="0" dirty="0" err="1"/>
              <a:t>of</a:t>
            </a:r>
            <a:r>
              <a:rPr lang="sv-SE" baseline="0" dirty="0"/>
              <a:t> Perlin </a:t>
            </a:r>
            <a:r>
              <a:rPr lang="sv-SE" baseline="0" dirty="0" err="1"/>
              <a:t>noise</a:t>
            </a:r>
            <a:endParaRPr lang="sv-SE" baseline="0" dirty="0"/>
          </a:p>
          <a:p>
            <a:pPr lvl="0">
              <a:spcBef>
                <a:spcPts val="0"/>
              </a:spcBef>
              <a:buNone/>
            </a:pPr>
            <a:r>
              <a:rPr lang="sv-SE" baseline="0" dirty="0"/>
              <a:t>Video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Summarize</a:t>
            </a:r>
            <a:r>
              <a:rPr lang="sv-SE" baseline="0" dirty="0"/>
              <a:t> the </a:t>
            </a:r>
            <a:r>
              <a:rPr lang="en-US" baseline="0" noProof="0" dirty="0"/>
              <a:t>work</a:t>
            </a:r>
            <a:endParaRPr lang="en-US" noProof="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3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This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be </a:t>
            </a:r>
            <a:r>
              <a:rPr lang="en-US" baseline="0" noProof="0" dirty="0"/>
              <a:t>in the method: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Briefly explain </a:t>
            </a:r>
            <a:r>
              <a:rPr lang="en-US" baseline="0" noProof="0" dirty="0" err="1"/>
              <a:t>Perlin</a:t>
            </a:r>
            <a:r>
              <a:rPr lang="en-US" baseline="0" noProof="0" dirty="0"/>
              <a:t> noise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PCG pipeline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-Districts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-Blocks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-Buildings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Explain user study: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-Questionnaire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-Images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noProof="0" dirty="0"/>
              <a:t>-Motivate</a:t>
            </a:r>
          </a:p>
        </p:txBody>
      </p:sp>
    </p:spTree>
    <p:extLst>
      <p:ext uri="{BB962C8B-B14F-4D97-AF65-F5344CB8AC3E}">
        <p14:creationId xmlns:p14="http://schemas.microsoft.com/office/powerpoint/2010/main" val="3173935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 </a:t>
            </a:r>
            <a:r>
              <a:rPr lang="en-US" dirty="0" err="1"/>
              <a:t>Perlin</a:t>
            </a:r>
            <a:r>
              <a:rPr lang="en-US" dirty="0"/>
              <a:t> used it for textures in movies, won award.</a:t>
            </a:r>
          </a:p>
          <a:p>
            <a:r>
              <a:rPr lang="en-US" dirty="0"/>
              <a:t>Top image is of typical </a:t>
            </a:r>
            <a:r>
              <a:rPr lang="en-US" dirty="0" err="1"/>
              <a:t>Perlin</a:t>
            </a:r>
            <a:r>
              <a:rPr lang="en-US" dirty="0"/>
              <a:t> noise.</a:t>
            </a:r>
          </a:p>
          <a:p>
            <a:r>
              <a:rPr lang="en-US" dirty="0"/>
              <a:t>Bottom image is Minecraft, using </a:t>
            </a:r>
            <a:r>
              <a:rPr lang="en-US" dirty="0" err="1"/>
              <a:t>Perlin</a:t>
            </a:r>
            <a:r>
              <a:rPr lang="en-US" dirty="0"/>
              <a:t> noise for the terrain.</a:t>
            </a:r>
          </a:p>
        </p:txBody>
      </p:sp>
    </p:spTree>
    <p:extLst>
      <p:ext uri="{BB962C8B-B14F-4D97-AF65-F5344CB8AC3E}">
        <p14:creationId xmlns:p14="http://schemas.microsoft.com/office/powerpoint/2010/main" val="158820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is top-down: every step depends on the previous</a:t>
            </a:r>
          </a:p>
          <a:p>
            <a:r>
              <a:rPr lang="en-US" dirty="0"/>
              <a:t>Every step uses </a:t>
            </a:r>
            <a:r>
              <a:rPr lang="en-US" dirty="0" err="1"/>
              <a:t>Perlin</a:t>
            </a:r>
            <a:r>
              <a:rPr lang="en-US" dirty="0"/>
              <a:t> noise</a:t>
            </a:r>
          </a:p>
          <a:p>
            <a:r>
              <a:rPr lang="en-US" dirty="0"/>
              <a:t>Intermediate format is a 2D-array</a:t>
            </a:r>
          </a:p>
        </p:txBody>
      </p:sp>
    </p:spTree>
    <p:extLst>
      <p:ext uri="{BB962C8B-B14F-4D97-AF65-F5344CB8AC3E}">
        <p14:creationId xmlns:p14="http://schemas.microsoft.com/office/powerpoint/2010/main" val="287395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82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main roads first. Main roads run all the way through the city. Walk the grid horizontally. (pink 9s)</a:t>
            </a:r>
          </a:p>
          <a:p>
            <a:r>
              <a:rPr lang="en-US" dirty="0"/>
              <a:t>Fill the gaps between main roads with smaller roads. Walk the gaps vertically. (purple 8s)</a:t>
            </a:r>
          </a:p>
          <a:p>
            <a:r>
              <a:rPr lang="en-US" dirty="0"/>
              <a:t>Creates blocks.</a:t>
            </a:r>
          </a:p>
        </p:txBody>
      </p:sp>
    </p:spTree>
    <p:extLst>
      <p:ext uri="{BB962C8B-B14F-4D97-AF65-F5344CB8AC3E}">
        <p14:creationId xmlns:p14="http://schemas.microsoft.com/office/powerpoint/2010/main" val="1100908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 flipH="1">
            <a:off x="3558544" y="-125"/>
            <a:ext cx="953311" cy="5143625"/>
            <a:chOff x="1962000" y="-125"/>
            <a:chExt cx="953311" cy="5143625"/>
          </a:xfrm>
        </p:grpSpPr>
        <p:sp>
          <p:nvSpPr>
            <p:cNvPr id="12" name="Shape 12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4692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74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 rot="10800000">
            <a:off x="2908099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buSzPct val="100000"/>
              <a:buNone/>
              <a:defRPr sz="14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Droid Serif"/>
                <a:ea typeface="Droid Serif"/>
                <a:cs typeface="Droid Serif"/>
                <a:sym typeface="Droid Serif"/>
              </a:rPr>
              <a:t>‹#›</a:t>
            </a:fld>
            <a:endParaRPr lang="en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738386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6476587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336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 rot="10800000" flipH="1">
            <a:off x="4095344" y="-125"/>
            <a:ext cx="953311" cy="5143625"/>
            <a:chOff x="1962000" y="-125"/>
            <a:chExt cx="953311" cy="5143625"/>
          </a:xfrm>
        </p:grpSpPr>
        <p:sp>
          <p:nvSpPr>
            <p:cNvPr id="81" name="Shape 81"/>
            <p:cNvSpPr/>
            <p:nvPr/>
          </p:nvSpPr>
          <p:spPr>
            <a:xfrm rot="10800000" flipH="1">
              <a:off x="2469211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rot="10800000" flipH="1">
              <a:off x="2207412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" name="Shape 8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4305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725426"/>
            <a:ext cx="3142200" cy="265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63175" y="4253900"/>
            <a:ext cx="72393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697911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436112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buClr>
                <a:srgbClr val="162D5A"/>
              </a:buClr>
              <a:buSzPct val="1000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3CCFF"/>
              </a:buClr>
              <a:buSzPct val="1000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>
              <a:spcBef>
                <a:spcPts val="48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>
              <a:spcBef>
                <a:spcPts val="360"/>
              </a:spcBef>
              <a:buClr>
                <a:srgbClr val="33CCFF"/>
              </a:buClr>
              <a:buSzPct val="1000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‹#›</a:t>
            </a:fld>
            <a:endParaRPr lang="en" sz="1200">
              <a:solidFill>
                <a:srgbClr val="33CC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roid-seri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1001fonts.com/pontano-sans-font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vignette1.wikia.nocookie.net/batman/images/3/32/BatmanArkhamKnightGothamCity.jpg/revision/latest?cb=20140530010522" TargetMode="External"/><Relationship Id="rId2" Type="http://schemas.openxmlformats.org/officeDocument/2006/relationships/hyperlink" Target="https://disegnodaily.imgix.net/system/dragonfly/production/2013/10/02/12_32_29_314_481_1280.jpg?w=2000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/>
          </p:nvPr>
        </p:nvSpPr>
        <p:spPr>
          <a:xfrm>
            <a:off x="4518604" y="1718172"/>
            <a:ext cx="4498581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Procedural city generation using Perlin noise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Determine</a:t>
            </a:r>
            <a:r>
              <a:rPr lang="sv-SE" dirty="0"/>
              <a:t> </a:t>
            </a:r>
            <a:r>
              <a:rPr lang="sv-SE" dirty="0" err="1"/>
              <a:t>building</a:t>
            </a:r>
            <a:r>
              <a:rPr lang="sv-SE" dirty="0"/>
              <a:t> or </a:t>
            </a:r>
            <a:r>
              <a:rPr lang="sv-SE" dirty="0" err="1"/>
              <a:t>vacant</a:t>
            </a:r>
            <a:endParaRPr lang="sv-SE" dirty="0"/>
          </a:p>
          <a:p>
            <a:r>
              <a:rPr lang="sv-SE" dirty="0" err="1"/>
              <a:t>Generate</a:t>
            </a:r>
            <a:r>
              <a:rPr lang="sv-SE" dirty="0"/>
              <a:t> </a:t>
            </a:r>
            <a:r>
              <a:rPr lang="sv-SE" dirty="0" err="1"/>
              <a:t>building</a:t>
            </a:r>
            <a:endParaRPr lang="sv-SE" dirty="0"/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/>
              <a:t>Min/Max </a:t>
            </a:r>
            <a:r>
              <a:rPr lang="sv-SE" dirty="0" err="1"/>
              <a:t>height</a:t>
            </a:r>
            <a:endParaRPr lang="sv-SE" dirty="0"/>
          </a:p>
          <a:p>
            <a:r>
              <a:rPr lang="sv-SE" dirty="0" err="1"/>
              <a:t>Building</a:t>
            </a:r>
            <a:r>
              <a:rPr lang="sv-SE" dirty="0"/>
              <a:t> </a:t>
            </a:r>
            <a:r>
              <a:rPr lang="sv-SE" dirty="0" err="1"/>
              <a:t>sections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4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50"/>
            <a:ext cx="6880008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33CCFF"/>
                </a:solidFill>
              </a:rPr>
              <a:t>User Study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370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v-SE" dirty="0" err="1">
                <a:solidFill>
                  <a:srgbClr val="FFFFFF"/>
                </a:solidFill>
              </a:rPr>
              <a:t>Evaluation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of</a:t>
            </a:r>
            <a:r>
              <a:rPr lang="sv-SE" dirty="0">
                <a:solidFill>
                  <a:srgbClr val="FFFFFF"/>
                </a:solidFill>
              </a:rPr>
              <a:t> the implementation.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3879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Questionnaire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1.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often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play games?</a:t>
            </a:r>
          </a:p>
          <a:p>
            <a:r>
              <a:rPr lang="sv-SE" dirty="0"/>
              <a:t>2.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random</a:t>
            </a:r>
            <a:r>
              <a:rPr lang="sv-SE" dirty="0"/>
              <a:t>?</a:t>
            </a:r>
          </a:p>
          <a:p>
            <a:r>
              <a:rPr lang="sv-SE" dirty="0"/>
              <a:t>3.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4. </a:t>
            </a:r>
            <a:r>
              <a:rPr lang="sv-SE" dirty="0" err="1"/>
              <a:t>Which</a:t>
            </a:r>
            <a:r>
              <a:rPr lang="sv-SE" dirty="0"/>
              <a:t> city looks </a:t>
            </a:r>
            <a:r>
              <a:rPr lang="sv-SE" dirty="0" err="1"/>
              <a:t>least</a:t>
            </a:r>
            <a:r>
              <a:rPr lang="sv-SE" dirty="0"/>
              <a:t> </a:t>
            </a:r>
            <a:r>
              <a:rPr lang="sv-SE" dirty="0" err="1"/>
              <a:t>natural</a:t>
            </a:r>
            <a:r>
              <a:rPr lang="sv-SE" dirty="0"/>
              <a:t>?</a:t>
            </a:r>
          </a:p>
          <a:p>
            <a:r>
              <a:rPr lang="sv-SE" dirty="0"/>
              <a:t>5. </a:t>
            </a:r>
            <a:r>
              <a:rPr lang="sv-SE" dirty="0" err="1"/>
              <a:t>Which</a:t>
            </a:r>
            <a:r>
              <a:rPr lang="sv-SE" dirty="0"/>
              <a:t> city (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) </a:t>
            </a:r>
            <a:r>
              <a:rPr lang="sv-SE" dirty="0" err="1"/>
              <a:t>could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in a game?</a:t>
            </a:r>
          </a:p>
          <a:p>
            <a:r>
              <a:rPr lang="sv-SE" dirty="0"/>
              <a:t>6.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most</a:t>
            </a:r>
            <a:r>
              <a:rPr lang="sv-SE" dirty="0"/>
              <a:t> repetitive?</a:t>
            </a:r>
          </a:p>
          <a:p>
            <a:r>
              <a:rPr lang="sv-SE" dirty="0"/>
              <a:t>7.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prettiest</a:t>
            </a:r>
            <a:r>
              <a:rPr lang="sv-SE" dirty="0"/>
              <a:t>?</a:t>
            </a:r>
          </a:p>
          <a:p>
            <a:r>
              <a:rPr lang="sv-SE" dirty="0"/>
              <a:t>8. </a:t>
            </a:r>
            <a:r>
              <a:rPr lang="sv-SE" dirty="0" err="1"/>
              <a:t>Which</a:t>
            </a:r>
            <a:r>
              <a:rPr lang="sv-SE" dirty="0"/>
              <a:t> city looks the </a:t>
            </a:r>
            <a:r>
              <a:rPr lang="sv-SE" dirty="0" err="1"/>
              <a:t>ugliest</a:t>
            </a:r>
            <a:r>
              <a:rPr lang="sv-SE" dirty="0"/>
              <a:t>?</a:t>
            </a:r>
          </a:p>
          <a:p>
            <a:r>
              <a:rPr lang="sv-SE" dirty="0"/>
              <a:t>9. </a:t>
            </a:r>
            <a:r>
              <a:rPr lang="sv-SE" dirty="0" err="1"/>
              <a:t>Which</a:t>
            </a:r>
            <a:r>
              <a:rPr lang="sv-SE" dirty="0"/>
              <a:t> city has the best road </a:t>
            </a:r>
            <a:r>
              <a:rPr lang="sv-SE" dirty="0" err="1"/>
              <a:t>network</a:t>
            </a:r>
            <a:r>
              <a:rPr lang="sv-SE" dirty="0"/>
              <a:t>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0331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576250"/>
            <a:ext cx="4010241" cy="2520000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29850"/>
            <a:ext cx="401024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5" y="601551"/>
            <a:ext cx="4010241" cy="2469397"/>
          </a:xfrm>
          <a:prstGeom prst="rect">
            <a:avLst/>
          </a:prstGeom>
        </p:spPr>
      </p:pic>
      <p:pic>
        <p:nvPicPr>
          <p:cNvPr id="19" name="Bildobjekt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17" y="2231586"/>
            <a:ext cx="4010241" cy="25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7" name="Bildobjekt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94" y="601551"/>
            <a:ext cx="3933662" cy="246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514725" y="1018774"/>
            <a:ext cx="7505223" cy="357532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title" idx="4294967295"/>
          </p:nvPr>
        </p:nvSpPr>
        <p:spPr>
          <a:xfrm>
            <a:off x="457200" y="136174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235" name="Shape 235"/>
          <p:cNvSpPr/>
          <p:nvPr/>
        </p:nvSpPr>
        <p:spPr>
          <a:xfrm>
            <a:off x="1857525" y="1856550"/>
            <a:ext cx="591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62D5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our office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37" name="Shape 237"/>
          <p:cNvSpPr/>
          <p:nvPr/>
        </p:nvSpPr>
        <p:spPr>
          <a:xfrm>
            <a:off x="1124950" y="224390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2636925" y="370775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3625525" y="198925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6250400" y="2484525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182975" y="3984475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6825900" y="401655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50"/>
            <a:ext cx="63708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33CCFF"/>
                </a:solidFill>
              </a:rPr>
              <a:t>89,526,124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370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67377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800">
                <a:solidFill>
                  <a:srgbClr val="33CCFF"/>
                </a:solidFill>
              </a:rPr>
              <a:t>89,526,124$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7"/>
            <a:ext cx="67377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/>
              <a:t>That’s a lot of money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3"/>
            <a:ext cx="67377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800">
                <a:solidFill>
                  <a:srgbClr val="A7EA52"/>
                </a:solidFill>
              </a:rPr>
              <a:t>100%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ubTitle" idx="4294967295"/>
          </p:nvPr>
        </p:nvSpPr>
        <p:spPr>
          <a:xfrm>
            <a:off x="685800" y="3964001"/>
            <a:ext cx="67377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/>
              <a:t>Total success!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46"/>
            <a:ext cx="67377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800">
                <a:solidFill>
                  <a:srgbClr val="33CCCC"/>
                </a:solidFill>
              </a:rPr>
              <a:t>185,244 users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4"/>
            <a:ext cx="67377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/>
              <a:t>And a lot of users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 idx="4294967295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cxnSp>
        <p:nvCxnSpPr>
          <p:cNvPr id="267" name="Shape 267"/>
          <p:cNvCxnSpPr/>
          <p:nvPr/>
        </p:nvCxnSpPr>
        <p:spPr>
          <a:xfrm>
            <a:off x="-4800" y="2823848"/>
            <a:ext cx="8198400" cy="0"/>
          </a:xfrm>
          <a:prstGeom prst="straightConnector1">
            <a:avLst/>
          </a:prstGeom>
          <a:noFill/>
          <a:ln w="9525" cap="flat" cmpd="sng">
            <a:solidFill>
              <a:srgbClr val="162D5A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268" name="Shape 268"/>
          <p:cNvSpPr/>
          <p:nvPr/>
        </p:nvSpPr>
        <p:spPr>
          <a:xfrm>
            <a:off x="1697021" y="2636034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9" name="Shape 269"/>
          <p:cNvCxnSpPr/>
          <p:nvPr/>
        </p:nvCxnSpPr>
        <p:spPr>
          <a:xfrm rot="10800000">
            <a:off x="1884836" y="2073172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0" name="Shape 270"/>
          <p:cNvSpPr/>
          <p:nvPr/>
        </p:nvSpPr>
        <p:spPr>
          <a:xfrm>
            <a:off x="3906669" y="2636034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6116048" y="2636034"/>
            <a:ext cx="375300" cy="375600"/>
          </a:xfrm>
          <a:prstGeom prst="donut">
            <a:avLst>
              <a:gd name="adj" fmla="val 24108"/>
            </a:avLst>
          </a:prstGeom>
          <a:solidFill>
            <a:srgbClr val="A7EA5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72" name="Shape 272"/>
          <p:cNvCxnSpPr/>
          <p:nvPr/>
        </p:nvCxnSpPr>
        <p:spPr>
          <a:xfrm>
            <a:off x="4094350" y="2781194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273" name="Shape 273"/>
          <p:cNvCxnSpPr/>
          <p:nvPr/>
        </p:nvCxnSpPr>
        <p:spPr>
          <a:xfrm rot="10800000">
            <a:off x="6303863" y="2073172"/>
            <a:ext cx="0" cy="784800"/>
          </a:xfrm>
          <a:prstGeom prst="straightConnector1">
            <a:avLst/>
          </a:prstGeom>
          <a:noFill/>
          <a:ln w="19050" cap="flat" cmpd="sng">
            <a:solidFill>
              <a:srgbClr val="162D5A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4" name="Shape 274"/>
          <p:cNvSpPr txBox="1"/>
          <p:nvPr/>
        </p:nvSpPr>
        <p:spPr>
          <a:xfrm>
            <a:off x="1326093" y="1717675"/>
            <a:ext cx="1117499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first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3535607" y="351769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second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5745120" y="171767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last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 idx="4294967295"/>
          </p:nvPr>
        </p:nvSpPr>
        <p:spPr>
          <a:xfrm>
            <a:off x="648335" y="69679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16A3E0"/>
                </a:solidFill>
              </a:rPr>
              <a:t>Welcome!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4294967295"/>
          </p:nvPr>
        </p:nvSpPr>
        <p:spPr>
          <a:xfrm>
            <a:off x="648335" y="154690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Presented by: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Niclas Olsson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Elias Frank</a:t>
            </a:r>
          </a:p>
        </p:txBody>
      </p:sp>
      <p:pic>
        <p:nvPicPr>
          <p:cNvPr id="129" name="Shape 129" descr="create_0006_hio3mrgxjt4-imani-clovis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2025" y="-50"/>
            <a:ext cx="2309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1708800" cy="15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2"/>
          </p:nvPr>
        </p:nvSpPr>
        <p:spPr>
          <a:xfrm>
            <a:off x="2253487" y="1409500"/>
            <a:ext cx="1708799" cy="15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3"/>
          </p:nvPr>
        </p:nvSpPr>
        <p:spPr>
          <a:xfrm>
            <a:off x="4049774" y="1409500"/>
            <a:ext cx="1708800" cy="15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286" name="Shape 286" descr="photo-1472491235688-bdc81a63246e"/>
          <p:cNvPicPr preferRelativeResize="0"/>
          <p:nvPr/>
        </p:nvPicPr>
        <p:blipFill rotWithShape="1">
          <a:blip r:embed="rId3">
            <a:alphaModFix/>
          </a:blip>
          <a:srcRect l="41152" r="33251"/>
          <a:stretch/>
        </p:blipFill>
        <p:spPr>
          <a:xfrm>
            <a:off x="7169199" y="0"/>
            <a:ext cx="1974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457200" y="3009700"/>
            <a:ext cx="1708800" cy="15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2"/>
          </p:nvPr>
        </p:nvSpPr>
        <p:spPr>
          <a:xfrm>
            <a:off x="2253487" y="3009700"/>
            <a:ext cx="1708799" cy="15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3"/>
          </p:nvPr>
        </p:nvSpPr>
        <p:spPr>
          <a:xfrm>
            <a:off x="4049774" y="3009700"/>
            <a:ext cx="1708800" cy="153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363175" y="4253900"/>
            <a:ext cx="7239300" cy="51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162D5A"/>
                </a:solidFill>
              </a:rPr>
              <a:t>You can insert graphs from </a:t>
            </a:r>
            <a:r>
              <a:rPr lang="en" u="sng">
                <a:solidFill>
                  <a:srgbClr val="162D5A"/>
                </a:solidFill>
                <a:hlinkClick r:id="rId3"/>
              </a:rPr>
              <a:t>Google Sheets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296" name="Shape 29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75" y="489300"/>
            <a:ext cx="6150768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4524064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  <p:sp>
        <p:nvSpPr>
          <p:cNvPr id="303" name="Shape 303"/>
          <p:cNvSpPr/>
          <p:nvPr/>
        </p:nvSpPr>
        <p:spPr>
          <a:xfrm>
            <a:off x="461737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4629820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4766774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312" name="Shape 312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iPhone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4121873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31497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320" name="Shape 320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Tablet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3635942" y="1012244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3797265" y="1171625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328" name="Shape 328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16A3E0"/>
                </a:solidFill>
              </a:rPr>
              <a:t>Thanks!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You can find me at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@username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user@mail.me</a:t>
            </a:r>
          </a:p>
        </p:txBody>
      </p:sp>
      <p:pic>
        <p:nvPicPr>
          <p:cNvPr id="336" name="Shape 336" descr="5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8700" y="0"/>
            <a:ext cx="23097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Presentation template by </a:t>
            </a:r>
            <a:r>
              <a:rPr lang="en" u="sng">
                <a:solidFill>
                  <a:srgbClr val="16A3E0"/>
                </a:solidFill>
                <a:hlinkClick r:id="rId3"/>
              </a:rPr>
              <a:t>SlidesCarnival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Photographs by </a:t>
            </a:r>
            <a:r>
              <a:rPr lang="en" u="sng">
                <a:solidFill>
                  <a:srgbClr val="16A3E0"/>
                </a:solidFill>
                <a:hlinkClick r:id="rId4"/>
              </a:rPr>
              <a:t>Unsplash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563299"/>
            <a:ext cx="5301300" cy="72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Titles: </a:t>
            </a:r>
            <a:r>
              <a:rPr lang="en" sz="1400" b="1"/>
              <a:t>Droid serif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Body copy: </a:t>
            </a:r>
            <a:r>
              <a:rPr lang="en" sz="1400" b="1"/>
              <a:t>Pontano Sans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16A3E0"/>
                </a:solidFill>
                <a:hlinkClick r:id="rId3"/>
              </a:rPr>
              <a:t>https://www.fontsquirrel.com/fonts/droid-serif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16A3E0"/>
                </a:solidFill>
                <a:hlinkClick r:id="rId4"/>
              </a:rPr>
              <a:t>http://www.1001fonts.com/pontano-sans-font.html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Cyan </a:t>
            </a:r>
            <a:r>
              <a:rPr lang="en" sz="1400" b="1">
                <a:solidFill>
                  <a:srgbClr val="33CCFF"/>
                </a:solidFill>
              </a:rPr>
              <a:t>#33ccff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>
                <a:solidFill>
                  <a:srgbClr val="162D5A"/>
                </a:solidFill>
              </a:rPr>
              <a:t>Navy </a:t>
            </a:r>
            <a:r>
              <a:rPr lang="en" sz="1400" b="1">
                <a:solidFill>
                  <a:srgbClr val="162D5A"/>
                </a:solidFill>
              </a:rPr>
              <a:t>#162d5a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>
                <a:solidFill>
                  <a:srgbClr val="162D5A"/>
                </a:solidFill>
              </a:rPr>
              <a:t>Turquoise </a:t>
            </a:r>
            <a:r>
              <a:rPr lang="en" sz="1400" b="1">
                <a:solidFill>
                  <a:srgbClr val="33CCCC"/>
                </a:solidFill>
              </a:rPr>
              <a:t>#33cccc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>
                <a:solidFill>
                  <a:srgbClr val="162D5A"/>
                </a:solidFill>
              </a:rPr>
              <a:t>Fluor green </a:t>
            </a:r>
            <a:r>
              <a:rPr lang="en" sz="1400" b="1">
                <a:solidFill>
                  <a:srgbClr val="A7EA52"/>
                </a:solidFill>
              </a:rPr>
              <a:t>#a7ea52</a:t>
            </a:r>
            <a:r>
              <a:rPr lang="en" sz="1400">
                <a:solidFill>
                  <a:srgbClr val="162D5A"/>
                </a:solidFill>
              </a:rPr>
              <a:t> 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7364925" y="964875"/>
            <a:ext cx="1558200" cy="375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sldNum" idx="12"/>
          </p:nvPr>
        </p:nvSpPr>
        <p:spPr>
          <a:xfrm>
            <a:off x="56062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Shape 356"/>
          <p:cNvGrpSpPr/>
          <p:nvPr/>
        </p:nvGrpSpPr>
        <p:grpSpPr>
          <a:xfrm>
            <a:off x="358968" y="342337"/>
            <a:ext cx="347107" cy="438983"/>
            <a:chOff x="584925" y="238125"/>
            <a:chExt cx="415200" cy="525100"/>
          </a:xfrm>
        </p:grpSpPr>
        <p:sp>
          <p:nvSpPr>
            <p:cNvPr id="357" name="Shape 35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910226" y="406124"/>
            <a:ext cx="371622" cy="309361"/>
            <a:chOff x="1244325" y="314425"/>
            <a:chExt cx="444525" cy="370050"/>
          </a:xfrm>
        </p:grpSpPr>
        <p:sp>
          <p:nvSpPr>
            <p:cNvPr id="364" name="Shape 364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367" name="Shape 36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9" name="Shape 369"/>
          <p:cNvSpPr/>
          <p:nvPr/>
        </p:nvSpPr>
        <p:spPr>
          <a:xfrm>
            <a:off x="2077701" y="393385"/>
            <a:ext cx="290969" cy="334859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2661147" y="394409"/>
            <a:ext cx="251176" cy="332811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3145962" y="388276"/>
            <a:ext cx="408386" cy="345079"/>
            <a:chOff x="3918650" y="293075"/>
            <a:chExt cx="488500" cy="412775"/>
          </a:xfrm>
        </p:grpSpPr>
        <p:sp>
          <p:nvSpPr>
            <p:cNvPr id="372" name="Shape 37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3745729" y="362234"/>
            <a:ext cx="335904" cy="397141"/>
            <a:chOff x="4636075" y="261925"/>
            <a:chExt cx="401800" cy="475050"/>
          </a:xfrm>
        </p:grpSpPr>
        <p:sp>
          <p:nvSpPr>
            <p:cNvPr id="376" name="Shape 37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0" name="Shape 380"/>
          <p:cNvSpPr/>
          <p:nvPr/>
        </p:nvSpPr>
        <p:spPr>
          <a:xfrm>
            <a:off x="4284930" y="392862"/>
            <a:ext cx="384894" cy="335904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4872281" y="395423"/>
            <a:ext cx="336908" cy="330261"/>
            <a:chOff x="5983625" y="301625"/>
            <a:chExt cx="403000" cy="395050"/>
          </a:xfrm>
        </p:grpSpPr>
        <p:sp>
          <p:nvSpPr>
            <p:cNvPr id="382" name="Shape 382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2" name="Shape 402"/>
          <p:cNvGrpSpPr/>
          <p:nvPr/>
        </p:nvGrpSpPr>
        <p:grpSpPr>
          <a:xfrm>
            <a:off x="5438358" y="392853"/>
            <a:ext cx="331808" cy="331306"/>
            <a:chOff x="6660750" y="298550"/>
            <a:chExt cx="396900" cy="396300"/>
          </a:xfrm>
        </p:grpSpPr>
        <p:sp>
          <p:nvSpPr>
            <p:cNvPr id="403" name="Shape 403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5" name="Shape 405"/>
          <p:cNvGrpSpPr/>
          <p:nvPr/>
        </p:nvGrpSpPr>
        <p:grpSpPr>
          <a:xfrm>
            <a:off x="358968" y="914538"/>
            <a:ext cx="347107" cy="420110"/>
            <a:chOff x="584925" y="922575"/>
            <a:chExt cx="415200" cy="502525"/>
          </a:xfrm>
        </p:grpSpPr>
        <p:sp>
          <p:nvSpPr>
            <p:cNvPr id="406" name="Shape 40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912275" y="904840"/>
            <a:ext cx="367547" cy="437980"/>
            <a:chOff x="1246775" y="910975"/>
            <a:chExt cx="439650" cy="523900"/>
          </a:xfrm>
        </p:grpSpPr>
        <p:sp>
          <p:nvSpPr>
            <p:cNvPr id="410" name="Shape 410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1480399" y="975273"/>
            <a:ext cx="358351" cy="298117"/>
            <a:chOff x="1926350" y="995225"/>
            <a:chExt cx="428650" cy="356600"/>
          </a:xfrm>
        </p:grpSpPr>
        <p:sp>
          <p:nvSpPr>
            <p:cNvPr id="414" name="Shape 41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8" name="Shape 418"/>
          <p:cNvSpPr/>
          <p:nvPr/>
        </p:nvSpPr>
        <p:spPr>
          <a:xfrm>
            <a:off x="2048085" y="950287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3180804" y="970206"/>
            <a:ext cx="338956" cy="308316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3755576" y="973257"/>
            <a:ext cx="316509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2" name="Shape 422"/>
          <p:cNvGrpSpPr/>
          <p:nvPr/>
        </p:nvGrpSpPr>
        <p:grpSpPr>
          <a:xfrm>
            <a:off x="4302631" y="952826"/>
            <a:ext cx="349155" cy="349657"/>
            <a:chOff x="5302225" y="968375"/>
            <a:chExt cx="417650" cy="418250"/>
          </a:xfrm>
        </p:grpSpPr>
        <p:sp>
          <p:nvSpPr>
            <p:cNvPr id="423" name="Shape 423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5" name="Shape 425"/>
          <p:cNvGrpSpPr/>
          <p:nvPr/>
        </p:nvGrpSpPr>
        <p:grpSpPr>
          <a:xfrm>
            <a:off x="4824295" y="913514"/>
            <a:ext cx="432880" cy="421636"/>
            <a:chOff x="5926225" y="921350"/>
            <a:chExt cx="517800" cy="504350"/>
          </a:xfrm>
        </p:grpSpPr>
        <p:sp>
          <p:nvSpPr>
            <p:cNvPr id="426" name="Shape 42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5402117" y="921685"/>
            <a:ext cx="404289" cy="405313"/>
            <a:chOff x="6617400" y="931125"/>
            <a:chExt cx="483600" cy="484825"/>
          </a:xfrm>
        </p:grpSpPr>
        <p:sp>
          <p:nvSpPr>
            <p:cNvPr id="429" name="Shape 42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1" name="Shape 431"/>
          <p:cNvGrpSpPr/>
          <p:nvPr/>
        </p:nvGrpSpPr>
        <p:grpSpPr>
          <a:xfrm>
            <a:off x="337525" y="1551047"/>
            <a:ext cx="389994" cy="273622"/>
            <a:chOff x="559275" y="1683950"/>
            <a:chExt cx="466500" cy="327300"/>
          </a:xfrm>
        </p:grpSpPr>
        <p:sp>
          <p:nvSpPr>
            <p:cNvPr id="432" name="Shape 432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901051" y="1496958"/>
            <a:ext cx="389994" cy="381822"/>
            <a:chOff x="1233350" y="1619250"/>
            <a:chExt cx="466500" cy="456725"/>
          </a:xfrm>
        </p:grpSpPr>
        <p:sp>
          <p:nvSpPr>
            <p:cNvPr id="435" name="Shape 435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1476825" y="1505109"/>
            <a:ext cx="365499" cy="365499"/>
            <a:chOff x="1922075" y="1629000"/>
            <a:chExt cx="437200" cy="437200"/>
          </a:xfrm>
        </p:grpSpPr>
        <p:sp>
          <p:nvSpPr>
            <p:cNvPr id="440" name="Shape 440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2038826" y="1503583"/>
            <a:ext cx="368550" cy="368550"/>
            <a:chOff x="2594325" y="1627175"/>
            <a:chExt cx="440850" cy="440850"/>
          </a:xfrm>
        </p:grpSpPr>
        <p:sp>
          <p:nvSpPr>
            <p:cNvPr id="443" name="Shape 443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6" name="Shape 446"/>
          <p:cNvSpPr/>
          <p:nvPr/>
        </p:nvSpPr>
        <p:spPr>
          <a:xfrm>
            <a:off x="2618781" y="1519980"/>
            <a:ext cx="335904" cy="335883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7" name="Shape 447"/>
          <p:cNvGrpSpPr/>
          <p:nvPr/>
        </p:nvGrpSpPr>
        <p:grpSpPr>
          <a:xfrm>
            <a:off x="3200595" y="1476016"/>
            <a:ext cx="299120" cy="423684"/>
            <a:chOff x="3984000" y="1594200"/>
            <a:chExt cx="357800" cy="506800"/>
          </a:xfrm>
        </p:grpSpPr>
        <p:sp>
          <p:nvSpPr>
            <p:cNvPr id="448" name="Shape 4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0" name="Shape 450"/>
          <p:cNvGrpSpPr/>
          <p:nvPr/>
        </p:nvGrpSpPr>
        <p:grpSpPr>
          <a:xfrm>
            <a:off x="3716637" y="1566868"/>
            <a:ext cx="394090" cy="241980"/>
            <a:chOff x="4601275" y="1702875"/>
            <a:chExt cx="471400" cy="289450"/>
          </a:xfrm>
        </p:grpSpPr>
        <p:sp>
          <p:nvSpPr>
            <p:cNvPr id="451" name="Shape 451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4299057" y="1507659"/>
            <a:ext cx="356303" cy="360399"/>
            <a:chOff x="5297950" y="1632050"/>
            <a:chExt cx="426200" cy="431100"/>
          </a:xfrm>
        </p:grpSpPr>
        <p:sp>
          <p:nvSpPr>
            <p:cNvPr id="457" name="Shape 45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60" name="Shape 46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5408763" y="1492360"/>
            <a:ext cx="401718" cy="366502"/>
            <a:chOff x="6625350" y="1613750"/>
            <a:chExt cx="480525" cy="438400"/>
          </a:xfrm>
        </p:grpSpPr>
        <p:sp>
          <p:nvSpPr>
            <p:cNvPr id="466" name="Shape 46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380913" y="2088553"/>
            <a:ext cx="303217" cy="325684"/>
            <a:chOff x="611175" y="2326900"/>
            <a:chExt cx="362700" cy="389575"/>
          </a:xfrm>
        </p:grpSpPr>
        <p:sp>
          <p:nvSpPr>
            <p:cNvPr id="472" name="Shape 47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6" name="Shape 476"/>
          <p:cNvSpPr/>
          <p:nvPr/>
        </p:nvSpPr>
        <p:spPr>
          <a:xfrm>
            <a:off x="936309" y="2091680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1499857" y="2091680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063405" y="2091680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79" name="Shape 479"/>
          <p:cNvGrpSpPr/>
          <p:nvPr/>
        </p:nvGrpSpPr>
        <p:grpSpPr>
          <a:xfrm>
            <a:off x="2701377" y="2036491"/>
            <a:ext cx="170502" cy="425733"/>
            <a:chOff x="3386850" y="2264625"/>
            <a:chExt cx="203950" cy="509250"/>
          </a:xfrm>
        </p:grpSpPr>
        <p:sp>
          <p:nvSpPr>
            <p:cNvPr id="480" name="Shape 480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2" name="Shape 482"/>
          <p:cNvGrpSpPr/>
          <p:nvPr/>
        </p:nvGrpSpPr>
        <p:grpSpPr>
          <a:xfrm>
            <a:off x="3843750" y="2090602"/>
            <a:ext cx="139862" cy="317512"/>
            <a:chOff x="4753325" y="2329350"/>
            <a:chExt cx="167300" cy="379800"/>
          </a:xfrm>
        </p:grpSpPr>
        <p:sp>
          <p:nvSpPr>
            <p:cNvPr id="483" name="Shape 483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277653" y="2038519"/>
            <a:ext cx="145004" cy="421657"/>
            <a:chOff x="4076175" y="2267050"/>
            <a:chExt cx="173450" cy="504375"/>
          </a:xfrm>
        </p:grpSpPr>
        <p:sp>
          <p:nvSpPr>
            <p:cNvPr id="486" name="Shape 48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317598" y="208300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4865133" y="2089055"/>
            <a:ext cx="351203" cy="324660"/>
            <a:chOff x="5975075" y="2327500"/>
            <a:chExt cx="420100" cy="388350"/>
          </a:xfrm>
        </p:grpSpPr>
        <p:sp>
          <p:nvSpPr>
            <p:cNvPr id="490" name="Shape 49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2" name="Shape 492"/>
          <p:cNvGrpSpPr/>
          <p:nvPr/>
        </p:nvGrpSpPr>
        <p:grpSpPr>
          <a:xfrm>
            <a:off x="5496543" y="2079357"/>
            <a:ext cx="215437" cy="351203"/>
            <a:chOff x="6730350" y="2315900"/>
            <a:chExt cx="257700" cy="420100"/>
          </a:xfrm>
        </p:grpSpPr>
        <p:sp>
          <p:nvSpPr>
            <p:cNvPr id="493" name="Shape 49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8" name="Shape 498"/>
          <p:cNvGrpSpPr/>
          <p:nvPr/>
        </p:nvGrpSpPr>
        <p:grpSpPr>
          <a:xfrm>
            <a:off x="477889" y="2615840"/>
            <a:ext cx="109265" cy="398165"/>
            <a:chOff x="727175" y="2957625"/>
            <a:chExt cx="130700" cy="476275"/>
          </a:xfrm>
        </p:grpSpPr>
        <p:sp>
          <p:nvSpPr>
            <p:cNvPr id="499" name="Shape 49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1" name="Shape 501"/>
          <p:cNvSpPr/>
          <p:nvPr/>
        </p:nvSpPr>
        <p:spPr>
          <a:xfrm>
            <a:off x="1492207" y="2600114"/>
            <a:ext cx="334859" cy="429808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972049" y="2600114"/>
            <a:ext cx="248083" cy="42980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3" name="Shape 503"/>
          <p:cNvGrpSpPr/>
          <p:nvPr/>
        </p:nvGrpSpPr>
        <p:grpSpPr>
          <a:xfrm>
            <a:off x="2029630" y="2628589"/>
            <a:ext cx="386942" cy="372647"/>
            <a:chOff x="2583325" y="2972875"/>
            <a:chExt cx="462850" cy="445750"/>
          </a:xfrm>
        </p:grpSpPr>
        <p:sp>
          <p:nvSpPr>
            <p:cNvPr id="504" name="Shape 50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579886" y="2684245"/>
            <a:ext cx="413485" cy="261354"/>
            <a:chOff x="3241525" y="3039450"/>
            <a:chExt cx="494600" cy="312625"/>
          </a:xfrm>
        </p:grpSpPr>
        <p:sp>
          <p:nvSpPr>
            <p:cNvPr id="507" name="Shape 50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9" name="Shape 50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10" name="Shape 510"/>
          <p:cNvGrpSpPr/>
          <p:nvPr/>
        </p:nvGrpSpPr>
        <p:grpSpPr>
          <a:xfrm>
            <a:off x="4263318" y="2656678"/>
            <a:ext cx="427781" cy="316488"/>
            <a:chOff x="5255200" y="3006475"/>
            <a:chExt cx="511700" cy="378575"/>
          </a:xfrm>
        </p:grpSpPr>
        <p:sp>
          <p:nvSpPr>
            <p:cNvPr id="511" name="Shape 51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3" name="Shape 513"/>
          <p:cNvGrpSpPr/>
          <p:nvPr/>
        </p:nvGrpSpPr>
        <p:grpSpPr>
          <a:xfrm>
            <a:off x="3177103" y="2638307"/>
            <a:ext cx="346104" cy="353230"/>
            <a:chOff x="3955900" y="2984500"/>
            <a:chExt cx="414000" cy="422525"/>
          </a:xfrm>
        </p:grpSpPr>
        <p:sp>
          <p:nvSpPr>
            <p:cNvPr id="514" name="Shape 51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7" name="Shape 517"/>
          <p:cNvSpPr/>
          <p:nvPr/>
        </p:nvSpPr>
        <p:spPr>
          <a:xfrm>
            <a:off x="341116" y="3226448"/>
            <a:ext cx="386921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906165" y="2621035"/>
            <a:ext cx="269526" cy="387966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19" name="Shape 519"/>
          <p:cNvGrpSpPr/>
          <p:nvPr/>
        </p:nvGrpSpPr>
        <p:grpSpPr>
          <a:xfrm>
            <a:off x="5472049" y="2633187"/>
            <a:ext cx="264426" cy="375719"/>
            <a:chOff x="6701050" y="2978375"/>
            <a:chExt cx="316300" cy="449425"/>
          </a:xfrm>
        </p:grpSpPr>
        <p:sp>
          <p:nvSpPr>
            <p:cNvPr id="520" name="Shape 520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907677" y="3251847"/>
            <a:ext cx="376743" cy="253203"/>
            <a:chOff x="1241275" y="3718400"/>
            <a:chExt cx="450650" cy="302875"/>
          </a:xfrm>
        </p:grpSpPr>
        <p:sp>
          <p:nvSpPr>
            <p:cNvPr id="523" name="Shape 523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1476324" y="3232452"/>
            <a:ext cx="366502" cy="292495"/>
            <a:chOff x="1921475" y="3695200"/>
            <a:chExt cx="438400" cy="349875"/>
          </a:xfrm>
        </p:grpSpPr>
        <p:sp>
          <p:nvSpPr>
            <p:cNvPr id="528" name="Shape 52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2043424" y="3227854"/>
            <a:ext cx="359354" cy="301189"/>
            <a:chOff x="2599825" y="3689700"/>
            <a:chExt cx="429850" cy="360275"/>
          </a:xfrm>
        </p:grpSpPr>
        <p:sp>
          <p:nvSpPr>
            <p:cNvPr id="532" name="Shape 532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4" name="Shape 534"/>
          <p:cNvGrpSpPr/>
          <p:nvPr/>
        </p:nvGrpSpPr>
        <p:grpSpPr>
          <a:xfrm>
            <a:off x="2624298" y="3196713"/>
            <a:ext cx="324660" cy="338956"/>
            <a:chOff x="3294650" y="3652450"/>
            <a:chExt cx="388350" cy="405450"/>
          </a:xfrm>
        </p:grpSpPr>
        <p:sp>
          <p:nvSpPr>
            <p:cNvPr id="535" name="Shape 535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160780" y="3239600"/>
            <a:ext cx="378749" cy="277698"/>
            <a:chOff x="3936375" y="3703750"/>
            <a:chExt cx="453050" cy="332175"/>
          </a:xfrm>
        </p:grpSpPr>
        <p:sp>
          <p:nvSpPr>
            <p:cNvPr id="539" name="Shape 5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4" name="Shape 544"/>
          <p:cNvGrpSpPr/>
          <p:nvPr/>
        </p:nvGrpSpPr>
        <p:grpSpPr>
          <a:xfrm>
            <a:off x="3724307" y="3239600"/>
            <a:ext cx="378749" cy="277698"/>
            <a:chOff x="4610450" y="3703750"/>
            <a:chExt cx="453050" cy="332175"/>
          </a:xfrm>
        </p:grpSpPr>
        <p:sp>
          <p:nvSpPr>
            <p:cNvPr id="545" name="Shape 545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4301105" y="3211531"/>
            <a:ext cx="352206" cy="333835"/>
            <a:chOff x="5300400" y="3670175"/>
            <a:chExt cx="421300" cy="399325"/>
          </a:xfrm>
        </p:grpSpPr>
        <p:sp>
          <p:nvSpPr>
            <p:cNvPr id="548" name="Shape 5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3" name="Shape 553"/>
          <p:cNvSpPr/>
          <p:nvPr/>
        </p:nvSpPr>
        <p:spPr>
          <a:xfrm>
            <a:off x="4844905" y="3182556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54" name="Shape 554"/>
          <p:cNvGrpSpPr/>
          <p:nvPr/>
        </p:nvGrpSpPr>
        <p:grpSpPr>
          <a:xfrm>
            <a:off x="5433258" y="3207435"/>
            <a:ext cx="342007" cy="342028"/>
            <a:chOff x="6654650" y="3665275"/>
            <a:chExt cx="409100" cy="409125"/>
          </a:xfrm>
        </p:grpSpPr>
        <p:sp>
          <p:nvSpPr>
            <p:cNvPr id="555" name="Shape 55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347222" y="3756666"/>
            <a:ext cx="370598" cy="370619"/>
            <a:chOff x="570875" y="4322250"/>
            <a:chExt cx="443300" cy="443325"/>
          </a:xfrm>
        </p:grpSpPr>
        <p:sp>
          <p:nvSpPr>
            <p:cNvPr id="558" name="Shape 55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62" name="Shape 562"/>
          <p:cNvSpPr/>
          <p:nvPr/>
        </p:nvSpPr>
        <p:spPr>
          <a:xfrm>
            <a:off x="895468" y="3828789"/>
            <a:ext cx="401238" cy="22666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3" name="Shape 563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564" name="Shape 564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2064345" y="3734721"/>
            <a:ext cx="318014" cy="414509"/>
            <a:chOff x="2624850" y="4296000"/>
            <a:chExt cx="380400" cy="495825"/>
          </a:xfrm>
        </p:grpSpPr>
        <p:sp>
          <p:nvSpPr>
            <p:cNvPr id="568" name="Shape 56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1" name="Shape 571"/>
          <p:cNvSpPr/>
          <p:nvPr/>
        </p:nvSpPr>
        <p:spPr>
          <a:xfrm>
            <a:off x="3180302" y="3772126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2616754" y="3793571"/>
            <a:ext cx="339959" cy="297093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3742304" y="3770601"/>
            <a:ext cx="343052" cy="343031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4" name="Shape 574"/>
          <p:cNvGrpSpPr/>
          <p:nvPr/>
        </p:nvGrpSpPr>
        <p:grpSpPr>
          <a:xfrm>
            <a:off x="4280686" y="3775560"/>
            <a:ext cx="393045" cy="332832"/>
            <a:chOff x="5275975" y="4344850"/>
            <a:chExt cx="470150" cy="398125"/>
          </a:xfrm>
        </p:grpSpPr>
        <p:sp>
          <p:nvSpPr>
            <p:cNvPr id="575" name="Shape 575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8" name="Shape 578"/>
          <p:cNvSpPr/>
          <p:nvPr/>
        </p:nvSpPr>
        <p:spPr>
          <a:xfrm>
            <a:off x="4864300" y="3765501"/>
            <a:ext cx="353251" cy="353230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9" name="Shape 579"/>
          <p:cNvGrpSpPr/>
          <p:nvPr/>
        </p:nvGrpSpPr>
        <p:grpSpPr>
          <a:xfrm>
            <a:off x="5423038" y="3748515"/>
            <a:ext cx="362447" cy="386921"/>
            <a:chOff x="6642425" y="4312500"/>
            <a:chExt cx="433550" cy="462825"/>
          </a:xfrm>
        </p:grpSpPr>
        <p:sp>
          <p:nvSpPr>
            <p:cNvPr id="580" name="Shape 580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3" name="Shape 583"/>
          <p:cNvSpPr/>
          <p:nvPr/>
        </p:nvSpPr>
        <p:spPr>
          <a:xfrm>
            <a:off x="299775" y="4368343"/>
            <a:ext cx="465526" cy="274646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84" name="Shape 584"/>
          <p:cNvGrpSpPr/>
          <p:nvPr/>
        </p:nvGrpSpPr>
        <p:grpSpPr>
          <a:xfrm>
            <a:off x="910226" y="4322763"/>
            <a:ext cx="371622" cy="365499"/>
            <a:chOff x="1244325" y="4999400"/>
            <a:chExt cx="444525" cy="437200"/>
          </a:xfrm>
        </p:grpSpPr>
        <p:sp>
          <p:nvSpPr>
            <p:cNvPr id="585" name="Shape 585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1506942" y="4311018"/>
            <a:ext cx="305265" cy="388969"/>
            <a:chOff x="1958100" y="4985350"/>
            <a:chExt cx="365150" cy="465275"/>
          </a:xfrm>
        </p:grpSpPr>
        <p:sp>
          <p:nvSpPr>
            <p:cNvPr id="591" name="Shape 59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595" name="Shape 595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2577336" y="4333485"/>
            <a:ext cx="418585" cy="344055"/>
            <a:chOff x="3238475" y="5012225"/>
            <a:chExt cx="500700" cy="411550"/>
          </a:xfrm>
        </p:grpSpPr>
        <p:sp>
          <p:nvSpPr>
            <p:cNvPr id="599" name="Shape 59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683970" y="4296722"/>
            <a:ext cx="459423" cy="417561"/>
            <a:chOff x="4562200" y="4968250"/>
            <a:chExt cx="549550" cy="499475"/>
          </a:xfrm>
        </p:grpSpPr>
        <p:sp>
          <p:nvSpPr>
            <p:cNvPr id="605" name="Shape 605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3190897" y="4320214"/>
            <a:ext cx="318516" cy="370076"/>
            <a:chOff x="3972400" y="4996350"/>
            <a:chExt cx="381000" cy="442675"/>
          </a:xfrm>
        </p:grpSpPr>
        <p:sp>
          <p:nvSpPr>
            <p:cNvPr id="611" name="Shape 611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4251593" y="4289073"/>
            <a:ext cx="451251" cy="432859"/>
            <a:chOff x="5241175" y="4959100"/>
            <a:chExt cx="539775" cy="517775"/>
          </a:xfrm>
        </p:grpSpPr>
        <p:sp>
          <p:nvSpPr>
            <p:cNvPr id="614" name="Shape 61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0" name="Shape 620"/>
          <p:cNvSpPr/>
          <p:nvPr/>
        </p:nvSpPr>
        <p:spPr>
          <a:xfrm>
            <a:off x="4842355" y="4395911"/>
            <a:ext cx="397141" cy="219512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1" name="Shape 621"/>
          <p:cNvGrpSpPr/>
          <p:nvPr/>
        </p:nvGrpSpPr>
        <p:grpSpPr>
          <a:xfrm>
            <a:off x="5458777" y="4353382"/>
            <a:ext cx="289444" cy="332832"/>
            <a:chOff x="6685175" y="5036025"/>
            <a:chExt cx="346225" cy="398125"/>
          </a:xfrm>
        </p:grpSpPr>
        <p:sp>
          <p:nvSpPr>
            <p:cNvPr id="622" name="Shape 622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7" name="Shape 627"/>
          <p:cNvGrpSpPr/>
          <p:nvPr/>
        </p:nvGrpSpPr>
        <p:grpSpPr>
          <a:xfrm>
            <a:off x="6359617" y="2410998"/>
            <a:ext cx="432570" cy="421333"/>
            <a:chOff x="5926225" y="921350"/>
            <a:chExt cx="517800" cy="504350"/>
          </a:xfrm>
        </p:grpSpPr>
        <p:sp>
          <p:nvSpPr>
            <p:cNvPr id="628" name="Shape 62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6553537" y="2647055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1" name="Shape 631"/>
          <p:cNvGrpSpPr/>
          <p:nvPr/>
        </p:nvGrpSpPr>
        <p:grpSpPr>
          <a:xfrm>
            <a:off x="7244605" y="2390379"/>
            <a:ext cx="432570" cy="421333"/>
            <a:chOff x="5926225" y="921350"/>
            <a:chExt cx="517800" cy="504350"/>
          </a:xfrm>
        </p:grpSpPr>
        <p:sp>
          <p:nvSpPr>
            <p:cNvPr id="632" name="Shape 63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4" name="Shape 634"/>
          <p:cNvSpPr/>
          <p:nvPr/>
        </p:nvSpPr>
        <p:spPr>
          <a:xfrm>
            <a:off x="7438525" y="2626436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33C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5" name="Shape 635"/>
          <p:cNvGrpSpPr/>
          <p:nvPr/>
        </p:nvGrpSpPr>
        <p:grpSpPr>
          <a:xfrm>
            <a:off x="6359884" y="3139421"/>
            <a:ext cx="1075936" cy="1047988"/>
            <a:chOff x="5926225" y="921350"/>
            <a:chExt cx="517800" cy="504350"/>
          </a:xfrm>
        </p:grpSpPr>
        <p:sp>
          <p:nvSpPr>
            <p:cNvPr id="636" name="Shape 6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8" name="Shape 638"/>
          <p:cNvSpPr/>
          <p:nvPr/>
        </p:nvSpPr>
        <p:spPr>
          <a:xfrm>
            <a:off x="6842198" y="3726517"/>
            <a:ext cx="997288" cy="56337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33CC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 txBox="1"/>
          <p:nvPr/>
        </p:nvSpPr>
        <p:spPr>
          <a:xfrm>
            <a:off x="6248575" y="312075"/>
            <a:ext cx="17835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fill color and opacity.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0" name="Shape 640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Motivation and summary</a:t>
            </a:r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/>
        </p:nvSpPr>
        <p:spPr>
          <a:xfrm>
            <a:off x="193525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6" name="Shape 646"/>
          <p:cNvSpPr txBox="1"/>
          <p:nvPr/>
        </p:nvSpPr>
        <p:spPr>
          <a:xfrm>
            <a:off x="5795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33CCFF"/>
                </a:solidFill>
                <a:highlight>
                  <a:srgbClr val="162D5A"/>
                </a:highlight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sz="2400" dirty="0">
                <a:solidFill>
                  <a:srgbClr val="FFFFFF"/>
                </a:solidFill>
                <a:highlight>
                  <a:srgbClr val="162D5A"/>
                </a:highlight>
                <a:latin typeface="Pontano Sans"/>
                <a:ea typeface="Pontano Sans"/>
                <a:cs typeface="Pontano Sans"/>
                <a:sym typeface="Pontano Sans"/>
              </a:rPr>
              <a:t>and many more...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4203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>
                <a:solidFill>
                  <a:srgbClr val="A7EA52"/>
                </a:solidFill>
              </a:rPr>
              <a:t>😉</a:t>
            </a:r>
          </a:p>
        </p:txBody>
      </p:sp>
      <p:sp>
        <p:nvSpPr>
          <p:cNvPr id="648" name="Shape 648"/>
          <p:cNvSpPr txBox="1">
            <a:spLocks noGrp="1"/>
          </p:cNvSpPr>
          <p:nvPr>
            <p:ph type="sldNum" idx="12"/>
          </p:nvPr>
        </p:nvSpPr>
        <p:spPr>
          <a:xfrm>
            <a:off x="7565808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0"/>
            <a:ext cx="5301300" cy="727800"/>
          </a:xfrm>
        </p:spPr>
        <p:txBody>
          <a:bodyPr/>
          <a:lstStyle/>
          <a:p>
            <a:r>
              <a:rPr lang="sv-SE" dirty="0" err="1"/>
              <a:t>References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727800"/>
            <a:ext cx="5301300" cy="4022050"/>
          </a:xfrm>
        </p:spPr>
        <p:txBody>
          <a:bodyPr/>
          <a:lstStyle/>
          <a:p>
            <a:r>
              <a:rPr lang="sv-SE" sz="1200" dirty="0"/>
              <a:t>GTA V image: </a:t>
            </a:r>
            <a:r>
              <a:rPr lang="sv-SE" sz="1200" dirty="0">
                <a:hlinkClick r:id="rId2"/>
              </a:rPr>
              <a:t>https://disegnodaily.imgix.net/system/dragonfly/production/2013/10/02/12_32_29_314_481_1280.jpg?w=2000</a:t>
            </a:r>
            <a:endParaRPr lang="sv-SE" sz="1200" dirty="0"/>
          </a:p>
          <a:p>
            <a:r>
              <a:rPr lang="sv-SE" sz="1200" dirty="0"/>
              <a:t>Batman image: </a:t>
            </a:r>
            <a:r>
              <a:rPr lang="sv-SE" sz="1200" dirty="0">
                <a:hlinkClick r:id="rId3"/>
              </a:rPr>
              <a:t>http://vignette1.wikia.nocookie.net/batman/images/3/32/BatmanArkhamKnightGothamCity.jpg/revision/latest?cb=20140530010522</a:t>
            </a:r>
            <a:endParaRPr lang="sv-SE" sz="1200" dirty="0"/>
          </a:p>
          <a:p>
            <a:endParaRPr lang="sv-SE" sz="1200" dirty="0"/>
          </a:p>
          <a:p>
            <a:endParaRPr lang="sv-SE" sz="1200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007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games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GTA V</a:t>
            </a:r>
          </a:p>
          <a:p>
            <a:r>
              <a:rPr lang="sv-SE" dirty="0"/>
              <a:t>Batman </a:t>
            </a:r>
            <a:r>
              <a:rPr lang="sv-SE" dirty="0" err="1"/>
              <a:t>Arkham</a:t>
            </a:r>
            <a:r>
              <a:rPr lang="sv-SE" dirty="0"/>
              <a:t> city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29339" cy="2716503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v-SE" dirty="0"/>
              <a:t>Implementation and </a:t>
            </a:r>
            <a:r>
              <a:rPr lang="sv-SE" dirty="0" err="1"/>
              <a:t>evaluation</a:t>
            </a:r>
            <a:endParaRPr lang="en" dirty="0"/>
          </a:p>
        </p:txBody>
      </p:sp>
      <p:sp>
        <p:nvSpPr>
          <p:cNvPr id="137" name="Shape 137"/>
          <p:cNvSpPr/>
          <p:nvPr/>
        </p:nvSpPr>
        <p:spPr>
          <a:xfrm>
            <a:off x="709450" y="2151150"/>
            <a:ext cx="548299" cy="8411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sv-SE" b="1" i="0" dirty="0">
                <a:ln>
                  <a:noFill/>
                </a:ln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i="0" dirty="0">
              <a:ln>
                <a:noFill/>
              </a:ln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295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2088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Perlin</a:t>
            </a:r>
            <a:r>
              <a:rPr lang="en-US" dirty="0"/>
              <a:t> noise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Developed</a:t>
            </a:r>
            <a:r>
              <a:rPr lang="sv-SE" dirty="0"/>
              <a:t> by Ken </a:t>
            </a:r>
            <a:r>
              <a:rPr lang="sv-SE" dirty="0" err="1"/>
              <a:t>Perlin</a:t>
            </a:r>
            <a:r>
              <a:rPr lang="sv-SE" dirty="0"/>
              <a:t> in 1984</a:t>
            </a:r>
          </a:p>
          <a:p>
            <a:r>
              <a:rPr lang="sv-SE" dirty="0" err="1"/>
              <a:t>Improved</a:t>
            </a:r>
            <a:r>
              <a:rPr lang="sv-SE" dirty="0"/>
              <a:t> in 2001</a:t>
            </a:r>
          </a:p>
          <a:p>
            <a:r>
              <a:rPr lang="sv-SE" dirty="0"/>
              <a:t>Common in PCG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-1"/>
            <a:ext cx="4813765" cy="5143451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235" y="2435756"/>
            <a:ext cx="4813765" cy="27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3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PCG pipeline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Top-down</a:t>
            </a:r>
          </a:p>
          <a:p>
            <a:r>
              <a:rPr lang="sv-SE" dirty="0"/>
              <a:t>-</a:t>
            </a:r>
            <a:r>
              <a:rPr lang="sv-SE" dirty="0" err="1"/>
              <a:t>Districts</a:t>
            </a:r>
            <a:endParaRPr lang="sv-SE" dirty="0"/>
          </a:p>
          <a:p>
            <a:r>
              <a:rPr lang="sv-SE" dirty="0"/>
              <a:t>-Blocks</a:t>
            </a:r>
          </a:p>
          <a:p>
            <a:r>
              <a:rPr lang="sv-SE" dirty="0"/>
              <a:t>-Buildings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35" y="164867"/>
            <a:ext cx="4813765" cy="48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3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Districts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 err="1"/>
              <a:t>Nicras</a:t>
            </a:r>
            <a:r>
              <a:rPr lang="sv-SE" dirty="0"/>
              <a:t> not </a:t>
            </a:r>
            <a:r>
              <a:rPr lang="sv-SE" dirty="0" err="1"/>
              <a:t>knowings</a:t>
            </a:r>
            <a:endParaRPr lang="sv-SE" dirty="0"/>
          </a:p>
          <a:p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 err="1"/>
              <a:t>Seed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52" y="0"/>
            <a:ext cx="4803648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0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457200" y="1725426"/>
            <a:ext cx="3627120" cy="2650200"/>
          </a:xfrm>
        </p:spPr>
        <p:txBody>
          <a:bodyPr/>
          <a:lstStyle/>
          <a:p>
            <a:r>
              <a:rPr lang="sv-SE" dirty="0"/>
              <a:t>Main roads </a:t>
            </a:r>
            <a:r>
              <a:rPr lang="sv-SE" dirty="0" err="1"/>
              <a:t>first</a:t>
            </a:r>
            <a:endParaRPr lang="sv-SE" dirty="0"/>
          </a:p>
          <a:p>
            <a:r>
              <a:rPr lang="sv-SE" dirty="0"/>
              <a:t>Small roads second</a:t>
            </a:r>
          </a:p>
          <a:p>
            <a:pPr>
              <a:buNone/>
            </a:pPr>
            <a:endParaRPr lang="sv-SE" dirty="0"/>
          </a:p>
          <a:p>
            <a:r>
              <a:rPr lang="sv-SE" b="1" dirty="0" err="1"/>
              <a:t>Depends</a:t>
            </a:r>
            <a:r>
              <a:rPr lang="sv-SE" b="1" dirty="0"/>
              <a:t> on:</a:t>
            </a:r>
          </a:p>
          <a:p>
            <a:r>
              <a:rPr lang="sv-SE" dirty="0"/>
              <a:t>Block </a:t>
            </a:r>
            <a:r>
              <a:rPr lang="sv-SE" dirty="0" err="1"/>
              <a:t>size</a:t>
            </a:r>
            <a:endParaRPr lang="sv-SE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0"/>
            <a:ext cx="4815840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25348"/>
      </p:ext>
    </p:extLst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1164</Words>
  <Application>Microsoft Office PowerPoint</Application>
  <PresentationFormat>Bildspel på skärmen (16:9)</PresentationFormat>
  <Paragraphs>209</Paragraphs>
  <Slides>31</Slides>
  <Notes>30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31</vt:i4>
      </vt:variant>
    </vt:vector>
  </HeadingPairs>
  <TitlesOfParts>
    <vt:vector size="35" baseType="lpstr">
      <vt:lpstr>Arial</vt:lpstr>
      <vt:lpstr>Droid Serif</vt:lpstr>
      <vt:lpstr>Pontano Sans</vt:lpstr>
      <vt:lpstr>Nestor template</vt:lpstr>
      <vt:lpstr>Procedural city generation using Perlin noise</vt:lpstr>
      <vt:lpstr>Welcome!</vt:lpstr>
      <vt:lpstr>Introduction</vt:lpstr>
      <vt:lpstr>Successful games</vt:lpstr>
      <vt:lpstr>Method</vt:lpstr>
      <vt:lpstr>Perlin noise</vt:lpstr>
      <vt:lpstr>PCG pipeline</vt:lpstr>
      <vt:lpstr>Districts</vt:lpstr>
      <vt:lpstr>Blocks</vt:lpstr>
      <vt:lpstr>Buildings</vt:lpstr>
      <vt:lpstr>User Study</vt:lpstr>
      <vt:lpstr>Questionnaire</vt:lpstr>
      <vt:lpstr>PowerPoint-presentation</vt:lpstr>
      <vt:lpstr>PowerPoint-presentation</vt:lpstr>
      <vt:lpstr>PowerPoint-presentation</vt:lpstr>
      <vt:lpstr>Maps</vt:lpstr>
      <vt:lpstr>89,526,124</vt:lpstr>
      <vt:lpstr>89,526,124$</vt:lpstr>
      <vt:lpstr>Our process is easy</vt:lpstr>
      <vt:lpstr>Let’s review some concepts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Thanks!</vt:lpstr>
      <vt:lpstr>Credits</vt:lpstr>
      <vt:lpstr>Presentation design</vt:lpstr>
      <vt:lpstr>PowerPoint-presentation</vt:lpstr>
      <vt:lpstr>PowerPoint-presentation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Elias Frank</dc:creator>
  <cp:lastModifiedBy>Tunder</cp:lastModifiedBy>
  <cp:revision>16</cp:revision>
  <dcterms:modified xsi:type="dcterms:W3CDTF">2017-05-26T21:00:14Z</dcterms:modified>
</cp:coreProperties>
</file>